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33_41A63C8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03" r:id="rId5"/>
    <p:sldId id="302" r:id="rId6"/>
    <p:sldId id="305" r:id="rId7"/>
    <p:sldId id="306" r:id="rId8"/>
    <p:sldId id="310" r:id="rId9"/>
    <p:sldId id="304" r:id="rId10"/>
    <p:sldId id="312" r:id="rId11"/>
    <p:sldId id="319" r:id="rId12"/>
    <p:sldId id="323" r:id="rId13"/>
    <p:sldId id="314" r:id="rId14"/>
    <p:sldId id="317" r:id="rId15"/>
    <p:sldId id="315" r:id="rId16"/>
    <p:sldId id="324" r:id="rId17"/>
    <p:sldId id="307" r:id="rId18"/>
    <p:sldId id="322" r:id="rId19"/>
    <p:sldId id="268" r:id="rId20"/>
    <p:sldId id="31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4B548B2A-58FF-A1FB-43D9-5F5A000B37BE}" name="sharanya kumaresan" initials="sk" userId="159817626582bfe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02030"/>
    <a:srgbClr val="7F7F7F"/>
    <a:srgbClr val="79A466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modernComment_133_41A63C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C64681-905A-439D-9A8E-3BBB991FF638}" authorId="{4B548B2A-58FF-A1FB-43D9-5F5A000B37BE}" created="2023-12-29T18:08:59.925">
    <pc:sldMkLst xmlns:pc="http://schemas.microsoft.com/office/powerpoint/2013/main/command">
      <pc:docMk/>
      <pc:sldMk cId="1101413519" sldId="307"/>
    </pc:sldMkLst>
    <p188:txBody>
      <a:bodyPr/>
      <a:lstStyle/>
      <a:p>
        <a:r>
          <a:rPr lang="en-IN"/>
          <a:t>yes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Company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Business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Market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microsoft.com/office/2018/10/relationships/comments" Target="../comments/modernComment_133_41A63C8F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6E188-5F65-F8A2-2189-BAD5491016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356043"/>
            <a:ext cx="12186555" cy="350195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60193-D06E-8559-C228-CF3D72CB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61ED8-2265-87D3-CBDE-D803726F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3C390-0E67-A6A0-8BB9-3D8692A3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717AF7-760B-298B-39F6-BE2CFEA639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AAF9850-5465-61DC-61CF-5B425D9AC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3667E-4324-6664-3F43-107724F506BA}"/>
              </a:ext>
            </a:extLst>
          </p:cNvPr>
          <p:cNvSpPr txBox="1"/>
          <p:nvPr/>
        </p:nvSpPr>
        <p:spPr>
          <a:xfrm>
            <a:off x="5653215" y="2459504"/>
            <a:ext cx="60939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highlight>
                  <a:srgbClr val="FFFFFF"/>
                </a:highlight>
                <a:latin typeface="Frutiger" panose="020B0500000000000000"/>
              </a:rPr>
              <a:t>SPOON&amp;FORK    </a:t>
            </a:r>
          </a:p>
          <a:p>
            <a:r>
              <a:rPr lang="en-US" sz="6000" dirty="0">
                <a:highlight>
                  <a:srgbClr val="FFFFFF"/>
                </a:highlight>
                <a:latin typeface="Frutiger" panose="020B0500000000000000"/>
              </a:rPr>
              <a:t>  APPLICATION  </a:t>
            </a:r>
            <a:endParaRPr lang="en-IN" sz="6000" dirty="0">
              <a:highlight>
                <a:srgbClr val="FFFFFF"/>
              </a:highlight>
              <a:latin typeface="Frutiger" panose="020B050000000000000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0920DA-6B8A-5479-5768-944E652F6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Placeholder 18" descr="A half booth, table, and chair at a restaurant">
            <a:extLst>
              <a:ext uri="{FF2B5EF4-FFF2-40B4-BE49-F238E27FC236}">
                <a16:creationId xmlns:a16="http://schemas.microsoft.com/office/drawing/2014/main" id="{20C18410-B29F-FEDE-E6F5-C0424EBD94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9" y="0"/>
            <a:ext cx="5247281" cy="6895070"/>
          </a:xfrm>
        </p:spPr>
      </p:pic>
    </p:spTree>
    <p:extLst>
      <p:ext uri="{BB962C8B-B14F-4D97-AF65-F5344CB8AC3E}">
        <p14:creationId xmlns:p14="http://schemas.microsoft.com/office/powerpoint/2010/main" val="1532454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498295-DBA7-A10D-81E7-5A664A6514CA}"/>
              </a:ext>
            </a:extLst>
          </p:cNvPr>
          <p:cNvSpPr txBox="1"/>
          <p:nvPr/>
        </p:nvSpPr>
        <p:spPr>
          <a:xfrm rot="10800000" flipV="1">
            <a:off x="2790909" y="777488"/>
            <a:ext cx="69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000" dirty="0"/>
              <a:t>          </a:t>
            </a:r>
            <a:r>
              <a:rPr lang="en-IN" sz="2800" dirty="0"/>
              <a:t>BACK END FLOW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C4EFE2-F436-5959-2723-3ECCFB6463CF}"/>
              </a:ext>
            </a:extLst>
          </p:cNvPr>
          <p:cNvCxnSpPr>
            <a:cxnSpLocks/>
          </p:cNvCxnSpPr>
          <p:nvPr/>
        </p:nvCxnSpPr>
        <p:spPr>
          <a:xfrm flipH="1">
            <a:off x="1677725" y="1595535"/>
            <a:ext cx="794887" cy="980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95614-EC72-E417-ED6F-5E264B294783}"/>
              </a:ext>
            </a:extLst>
          </p:cNvPr>
          <p:cNvCxnSpPr/>
          <p:nvPr/>
        </p:nvCxnSpPr>
        <p:spPr>
          <a:xfrm>
            <a:off x="2472612" y="1595535"/>
            <a:ext cx="318296" cy="77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D182A51-ED43-B680-2ABB-5C1B0101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7" r="2347"/>
          <a:stretch/>
        </p:blipFill>
        <p:spPr>
          <a:xfrm>
            <a:off x="2075168" y="1820849"/>
            <a:ext cx="7328764" cy="45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498295-DBA7-A10D-81E7-5A664A6514CA}"/>
              </a:ext>
            </a:extLst>
          </p:cNvPr>
          <p:cNvSpPr txBox="1"/>
          <p:nvPr/>
        </p:nvSpPr>
        <p:spPr>
          <a:xfrm>
            <a:off x="3209731" y="102637"/>
            <a:ext cx="6559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000" dirty="0"/>
              <a:t>   </a:t>
            </a:r>
            <a:endParaRPr lang="en-IN" sz="2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C4EFE2-F436-5959-2723-3ECCFB6463CF}"/>
              </a:ext>
            </a:extLst>
          </p:cNvPr>
          <p:cNvCxnSpPr>
            <a:cxnSpLocks/>
          </p:cNvCxnSpPr>
          <p:nvPr/>
        </p:nvCxnSpPr>
        <p:spPr>
          <a:xfrm flipH="1">
            <a:off x="1677725" y="1595535"/>
            <a:ext cx="794887" cy="980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95614-EC72-E417-ED6F-5E264B294783}"/>
              </a:ext>
            </a:extLst>
          </p:cNvPr>
          <p:cNvCxnSpPr/>
          <p:nvPr/>
        </p:nvCxnSpPr>
        <p:spPr>
          <a:xfrm>
            <a:off x="2472612" y="1595535"/>
            <a:ext cx="318296" cy="77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1E59E1-E969-66CD-7B8F-633B652179F5}"/>
              </a:ext>
            </a:extLst>
          </p:cNvPr>
          <p:cNvSpPr txBox="1"/>
          <p:nvPr/>
        </p:nvSpPr>
        <p:spPr>
          <a:xfrm>
            <a:off x="898498" y="381663"/>
            <a:ext cx="1064679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rutiger"/>
              </a:rPr>
              <a:t> The Order Service initiates the process by placing an order.</a:t>
            </a:r>
          </a:p>
          <a:p>
            <a:pPr algn="l"/>
            <a:endParaRPr lang="en-US" sz="2800" b="0" i="0" dirty="0">
              <a:effectLst/>
              <a:latin typeface="Frutig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rutiger"/>
              </a:rPr>
              <a:t> The Restaurant Service receives the order and provides order confirmation.</a:t>
            </a:r>
          </a:p>
          <a:p>
            <a:pPr algn="l"/>
            <a:endParaRPr lang="en-US" sz="2800" b="0" i="0" dirty="0">
              <a:effectLst/>
              <a:latin typeface="Frutig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rutiger"/>
              </a:rPr>
              <a:t> The Eureka Service is responsible for service discovery and registration.</a:t>
            </a:r>
          </a:p>
          <a:p>
            <a:pPr algn="l"/>
            <a:endParaRPr lang="en-US" sz="2800" b="0" i="0" dirty="0">
              <a:effectLst/>
              <a:latin typeface="Frutig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rutiger"/>
              </a:rPr>
              <a:t> The API Gateway validates and routes requests to the appropriate services.</a:t>
            </a:r>
          </a:p>
          <a:p>
            <a:pPr algn="l"/>
            <a:endParaRPr lang="en-US" sz="2800" b="0" i="0" dirty="0">
              <a:effectLst/>
              <a:latin typeface="Frutig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Frutiger"/>
              </a:rPr>
              <a:t> The authentication service can be integrated into the API Gateway to ensure secure access to the services.</a:t>
            </a:r>
          </a:p>
        </p:txBody>
      </p:sp>
    </p:spTree>
    <p:extLst>
      <p:ext uri="{BB962C8B-B14F-4D97-AF65-F5344CB8AC3E}">
        <p14:creationId xmlns:p14="http://schemas.microsoft.com/office/powerpoint/2010/main" val="323383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498295-DBA7-A10D-81E7-5A664A6514CA}"/>
              </a:ext>
            </a:extLst>
          </p:cNvPr>
          <p:cNvSpPr txBox="1"/>
          <p:nvPr/>
        </p:nvSpPr>
        <p:spPr>
          <a:xfrm>
            <a:off x="1924215" y="278295"/>
            <a:ext cx="7844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000" dirty="0"/>
              <a:t>              </a:t>
            </a:r>
            <a:r>
              <a:rPr lang="en-IN" sz="2800" dirty="0"/>
              <a:t>FRONT END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D3525-2969-5B49-55E1-295F6CA03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2167780"/>
            <a:ext cx="9853514" cy="39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7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498295-DBA7-A10D-81E7-5A664A6514CA}"/>
              </a:ext>
            </a:extLst>
          </p:cNvPr>
          <p:cNvSpPr txBox="1"/>
          <p:nvPr/>
        </p:nvSpPr>
        <p:spPr>
          <a:xfrm>
            <a:off x="1924215" y="278295"/>
            <a:ext cx="7844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000" dirty="0"/>
              <a:t>    </a:t>
            </a:r>
            <a:r>
              <a:rPr lang="en-IN" sz="2800" dirty="0"/>
              <a:t>FLOW OF COMPONENTS   (FRONT END)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D3525-2969-5B49-55E1-295F6CA035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95047" y="1588943"/>
            <a:ext cx="9001904" cy="43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5C72942-1BCE-5A50-C112-6492CE33636D}"/>
              </a:ext>
            </a:extLst>
          </p:cNvPr>
          <p:cNvSpPr txBox="1"/>
          <p:nvPr/>
        </p:nvSpPr>
        <p:spPr>
          <a:xfrm>
            <a:off x="709128" y="811762"/>
            <a:ext cx="716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dirty="0"/>
              <a:t>FUTURE ENHANCEMENT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38D3E-029A-F4A2-98AF-C4CF4FFA7EFB}"/>
              </a:ext>
            </a:extLst>
          </p:cNvPr>
          <p:cNvSpPr txBox="1"/>
          <p:nvPr/>
        </p:nvSpPr>
        <p:spPr>
          <a:xfrm>
            <a:off x="709128" y="2146040"/>
            <a:ext cx="104129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2"/>
                </a:solidFill>
                <a:effectLst/>
                <a:latin typeface="Google Sans"/>
              </a:rPr>
              <a:t>Intuitive Menu Display.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2"/>
                </a:solidFill>
                <a:effectLst/>
                <a:latin typeface="Google Sans"/>
              </a:rPr>
              <a:t>Real-Time Order Tracking.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2"/>
                </a:solidFill>
                <a:effectLst/>
                <a:latin typeface="Google Sans"/>
              </a:rPr>
              <a:t>Secure Payment Options.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2"/>
                </a:solidFill>
                <a:effectLst/>
                <a:latin typeface="Google Sans"/>
              </a:rPr>
              <a:t>Reviews.</a:t>
            </a:r>
          </a:p>
          <a:p>
            <a:pPr algn="l"/>
            <a:endParaRPr lang="en-US" sz="3600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2" name="Picture Placeholder 1" descr="A picture containing cup, coffee, food, beverage">
            <a:extLst>
              <a:ext uri="{FF2B5EF4-FFF2-40B4-BE49-F238E27FC236}">
                <a16:creationId xmlns:a16="http://schemas.microsoft.com/office/drawing/2014/main" id="{A56D3D6C-66A8-E48D-C69B-3278079C5A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r="22001"/>
          <a:stretch/>
        </p:blipFill>
        <p:spPr>
          <a:xfrm>
            <a:off x="6718852" y="0"/>
            <a:ext cx="5473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135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8C04637-7D4A-3473-1883-7932CEA6F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224" y="724868"/>
            <a:ext cx="6543174" cy="639955"/>
          </a:xfrm>
        </p:spPr>
        <p:txBody>
          <a:bodyPr/>
          <a:lstStyle/>
          <a:p>
            <a:r>
              <a:rPr lang="en-US" sz="4000" dirty="0"/>
              <a:t>      B</a:t>
            </a:r>
            <a:r>
              <a:rPr lang="en-IN" sz="4000" dirty="0"/>
              <a:t>IBLIOGRAPHY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AC5CD15F-B151-819B-6D5B-D31F4595EBE6}"/>
              </a:ext>
            </a:extLst>
          </p:cNvPr>
          <p:cNvSpPr/>
          <p:nvPr/>
        </p:nvSpPr>
        <p:spPr>
          <a:xfrm>
            <a:off x="9116008" y="4553339"/>
            <a:ext cx="2593909" cy="2146041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79BBE-4A2F-4F46-B1C3-E558F32096AF}"/>
              </a:ext>
            </a:extLst>
          </p:cNvPr>
          <p:cNvSpPr txBox="1"/>
          <p:nvPr/>
        </p:nvSpPr>
        <p:spPr>
          <a:xfrm>
            <a:off x="1317766" y="2586850"/>
            <a:ext cx="779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1. https://www.bezkoder.com/angular-10-jwt-auth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91A20-54A2-95E3-FFF5-F3CBD89CCE58}"/>
              </a:ext>
            </a:extLst>
          </p:cNvPr>
          <p:cNvSpPr txBox="1"/>
          <p:nvPr/>
        </p:nvSpPr>
        <p:spPr>
          <a:xfrm>
            <a:off x="1343770" y="3242346"/>
            <a:ext cx="779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2. https://youtu.be/855KrFfF9-w?si=qg7s0RBLWCawYPGq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3FEEE-41DD-596C-2F23-5DF465B105FE}"/>
              </a:ext>
            </a:extLst>
          </p:cNvPr>
          <p:cNvSpPr txBox="1"/>
          <p:nvPr/>
        </p:nvSpPr>
        <p:spPr>
          <a:xfrm>
            <a:off x="1343770" y="3110223"/>
            <a:ext cx="76789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3.https://www.youtube.com/watch?v=d1MfY7MpX4c&amp;list=PLdRq0mbeEBmwdwZF3lWwCcWmD76GfEFVT</a:t>
            </a:r>
          </a:p>
        </p:txBody>
      </p:sp>
    </p:spTree>
    <p:extLst>
      <p:ext uri="{BB962C8B-B14F-4D97-AF65-F5344CB8AC3E}">
        <p14:creationId xmlns:p14="http://schemas.microsoft.com/office/powerpoint/2010/main" val="199879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5458" y="1500306"/>
            <a:ext cx="3923350" cy="1825992"/>
          </a:xfrm>
        </p:spPr>
        <p:txBody>
          <a:bodyPr/>
          <a:lstStyle/>
          <a:p>
            <a:endParaRPr lang="en-US" sz="4000" dirty="0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EAA1571-277D-4DF6-83F9-1438CBE64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1294D-3F13-4F4B-8004-41165CEA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BFDB8-719B-42E9-9967-BDF0B7AF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183A8-8C8A-44A4-A978-0E4B439B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91325" y="1419225"/>
            <a:ext cx="4905782" cy="382905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73A132-6EB3-D283-8DB8-7F60F32C21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33481" cy="6857999"/>
          </a:xfrm>
        </p:spPr>
      </p:sp>
      <p:pic>
        <p:nvPicPr>
          <p:cNvPr id="18" name="Picture Placeholder 7" descr="A person holding a plant">
            <a:extLst>
              <a:ext uri="{FF2B5EF4-FFF2-40B4-BE49-F238E27FC236}">
                <a16:creationId xmlns:a16="http://schemas.microsoft.com/office/drawing/2014/main" id="{B74FCF59-227B-226B-99C4-319212626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08" y="0"/>
            <a:ext cx="6771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5457" y="2428874"/>
            <a:ext cx="3923351" cy="1533526"/>
          </a:xfrm>
        </p:spPr>
        <p:txBody>
          <a:bodyPr/>
          <a:lstStyle/>
          <a:p>
            <a:r>
              <a:rPr lang="en-US" sz="4000" dirty="0"/>
              <a:t>Thank You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EAA1571-277D-4DF6-83F9-1438CBE64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8" name="Picture Placeholder 7" descr="A close up of vegetables">
            <a:extLst>
              <a:ext uri="{FF2B5EF4-FFF2-40B4-BE49-F238E27FC236}">
                <a16:creationId xmlns:a16="http://schemas.microsoft.com/office/drawing/2014/main" id="{553FC3EB-D4C2-4C52-9AAB-3A4530ED7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768502" cy="68580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1294D-3F13-4F4B-8004-41165CEA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BFDB8-719B-42E9-9967-BDF0B7AF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3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347FE036-FC97-4AA2-BCCE-1FC41168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604" y="724868"/>
            <a:ext cx="6212793" cy="639955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Project proposal by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BA1160B-EC3C-470D-971E-E77FA308065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618B221-BBAE-4728-B61D-FC91F644C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428271"/>
            <a:ext cx="2939143" cy="469089"/>
          </a:xfrm>
        </p:spPr>
        <p:txBody>
          <a:bodyPr/>
          <a:lstStyle/>
          <a:p>
            <a:r>
              <a:rPr lang="en-ZA" dirty="0" err="1">
                <a:solidFill>
                  <a:schemeClr val="tx1"/>
                </a:solidFill>
              </a:rPr>
              <a:t>Samuya</a:t>
            </a:r>
            <a:r>
              <a:rPr lang="en-ZA" dirty="0">
                <a:solidFill>
                  <a:schemeClr val="tx1"/>
                </a:solidFill>
              </a:rPr>
              <a:t> </a:t>
            </a:r>
            <a:r>
              <a:rPr lang="en-ZA" dirty="0" err="1">
                <a:solidFill>
                  <a:schemeClr val="tx1"/>
                </a:solidFill>
              </a:rPr>
              <a:t>patel</a:t>
            </a:r>
            <a:r>
              <a:rPr lang="en-US" dirty="0">
                <a:solidFill>
                  <a:schemeClr val="tx1"/>
                </a:solidFill>
              </a:rPr>
              <a:t>​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CE98042-2C14-4BB1-84EA-A598DD72CE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836" y="4753993"/>
            <a:ext cx="3260508" cy="46908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(B.E. ELECTRICAL ENGINEERING)</a:t>
            </a:r>
          </a:p>
          <a:p>
            <a:r>
              <a:rPr lang="en-US" dirty="0">
                <a:solidFill>
                  <a:schemeClr val="tx1"/>
                </a:solidFill>
              </a:rPr>
              <a:t>(2020)</a:t>
            </a:r>
          </a:p>
          <a:p>
            <a:r>
              <a:rPr lang="en-US" dirty="0"/>
              <a:t>​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31562E9-A311-451F-916B-9705C8C95D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3BF1C92-1234-4A7D-8592-57F143979A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6428" y="4428271"/>
            <a:ext cx="2939143" cy="46908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sonali</a:t>
            </a:r>
            <a:r>
              <a:rPr lang="en-US" dirty="0"/>
              <a:t>​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D85EFE0-CA57-469F-B83F-5378F976F4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00438" y="4753993"/>
            <a:ext cx="3065134" cy="67638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(B.E. COMPUTER ENGINEERING)</a:t>
            </a:r>
          </a:p>
          <a:p>
            <a:r>
              <a:rPr lang="en-US" dirty="0">
                <a:solidFill>
                  <a:schemeClr val="tx1"/>
                </a:solidFill>
              </a:rPr>
              <a:t>(2019)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F4098F3-A146-4ED9-BD42-820C174F5A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3553CA1-A243-4DDE-968F-3EB92BBC37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4657" y="4428271"/>
            <a:ext cx="2939143" cy="794811"/>
          </a:xfrm>
        </p:spPr>
        <p:txBody>
          <a:bodyPr/>
          <a:lstStyle/>
          <a:p>
            <a:r>
              <a:rPr lang="en-US" dirty="0" err="1">
                <a:solidFill>
                  <a:srgbClr val="302030"/>
                </a:solidFill>
              </a:rPr>
              <a:t>venuprasath</a:t>
            </a:r>
            <a:endParaRPr lang="en-US" dirty="0">
              <a:solidFill>
                <a:srgbClr val="302030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60CCECF-28FF-444C-B227-DFF676A160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14657" y="4753993"/>
            <a:ext cx="2939143" cy="67638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(B.E CIVIL ENGINEERING)</a:t>
            </a:r>
          </a:p>
          <a:p>
            <a:r>
              <a:rPr lang="en-US" dirty="0">
                <a:solidFill>
                  <a:schemeClr val="tx1"/>
                </a:solidFill>
              </a:rPr>
              <a:t>(2019)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EB8B24-EE15-4C2B-9998-AF7668DB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FABD5-C80C-4D6E-940C-EC4C2204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DCC9E-3C7C-42FE-92A6-F4CB4C010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A7EDC9D-23B0-0F0E-56DD-D4412F3088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5704" y="2302933"/>
            <a:ext cx="1952497" cy="1918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7FBEB-32F7-7668-D451-F99B3EA0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689" y="2383034"/>
            <a:ext cx="2046750" cy="185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C15E7-4A94-E957-1F23-56A0FE801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74" y="2321447"/>
            <a:ext cx="2046750" cy="19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8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BAE5FD2-4B43-CD78-813B-BCB028D20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DF29A-EE4F-87BE-0CFC-17E4A544BBB4}"/>
              </a:ext>
            </a:extLst>
          </p:cNvPr>
          <p:cNvSpPr txBox="1"/>
          <p:nvPr/>
        </p:nvSpPr>
        <p:spPr>
          <a:xfrm>
            <a:off x="261257" y="1567542"/>
            <a:ext cx="1129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C121C644-8A85-0E3C-748C-9BB588165E9D}"/>
              </a:ext>
            </a:extLst>
          </p:cNvPr>
          <p:cNvSpPr/>
          <p:nvPr/>
        </p:nvSpPr>
        <p:spPr>
          <a:xfrm>
            <a:off x="8330956" y="4410178"/>
            <a:ext cx="2862668" cy="2053984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49213-7C64-B1E2-3E20-A7CD3723D8D9}"/>
              </a:ext>
            </a:extLst>
          </p:cNvPr>
          <p:cNvSpPr txBox="1"/>
          <p:nvPr/>
        </p:nvSpPr>
        <p:spPr>
          <a:xfrm>
            <a:off x="1436914" y="1651518"/>
            <a:ext cx="80079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4000" dirty="0"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  <a:latin typeface="Google Sans"/>
              </a:rPr>
              <a:t>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dirty="0">
                <a:latin typeface="Google Sans"/>
              </a:rPr>
              <a:t>OBJECTIVE</a:t>
            </a:r>
            <a:endParaRPr lang="en-US" sz="4000" b="0" i="0" dirty="0"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  <a:latin typeface="Google Sans"/>
              </a:rPr>
              <a:t>TECHNOLOGIES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Google Sans"/>
              </a:rPr>
              <a:t>PROJECT FLOW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dirty="0">
                <a:latin typeface="Google Sans"/>
              </a:rPr>
              <a:t>FUTURE ENHANCEMENT</a:t>
            </a:r>
            <a:endParaRPr lang="en-US" sz="4000" b="0" i="0" dirty="0"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dirty="0">
                <a:latin typeface="Google Sans"/>
              </a:rPr>
              <a:t>CONCLUSION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42066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9411A5-6057-8A9B-407B-9A6A8495B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7155" y="1836750"/>
            <a:ext cx="6125242" cy="3248433"/>
          </a:xfrm>
        </p:spPr>
        <p:txBody>
          <a:bodyPr/>
          <a:lstStyle/>
          <a:p>
            <a:r>
              <a:rPr lang="en-IN" sz="48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227378E6-9A03-DF2B-3545-917F2BD28AF3}"/>
              </a:ext>
            </a:extLst>
          </p:cNvPr>
          <p:cNvSpPr/>
          <p:nvPr/>
        </p:nvSpPr>
        <p:spPr>
          <a:xfrm>
            <a:off x="9202396" y="4525346"/>
            <a:ext cx="2710661" cy="1911261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87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7458AA-226A-3DCB-F227-CF16F3D0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224" y="724868"/>
            <a:ext cx="6543174" cy="639955"/>
          </a:xfrm>
        </p:spPr>
        <p:txBody>
          <a:bodyPr/>
          <a:lstStyle/>
          <a:p>
            <a:r>
              <a:rPr lang="en-IN" sz="4000" dirty="0"/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165B9B-374F-6EB6-ECF8-5E1DD27CBF0C}"/>
              </a:ext>
            </a:extLst>
          </p:cNvPr>
          <p:cNvSpPr txBox="1"/>
          <p:nvPr/>
        </p:nvSpPr>
        <p:spPr>
          <a:xfrm>
            <a:off x="1691114" y="2358916"/>
            <a:ext cx="9517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Frutiger"/>
              </a:rPr>
              <a:t>A food Ordering app's goals are to offer a practical and effective platform that links customers and businesses, enabling seamless food ordering and delivery services</a:t>
            </a:r>
            <a:r>
              <a:rPr lang="en-US" sz="2400" b="0" i="0" dirty="0">
                <a:solidFill>
                  <a:srgbClr val="4D5156"/>
                </a:solidFill>
                <a:effectLst/>
                <a:latin typeface="Google Sans"/>
              </a:rPr>
              <a:t>.</a:t>
            </a:r>
            <a:endParaRPr lang="en-IN" sz="2400" dirty="0">
              <a:latin typeface="Google Sans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9940E96A-0FF1-7468-8D2D-97B9BBB26074}"/>
              </a:ext>
            </a:extLst>
          </p:cNvPr>
          <p:cNvSpPr/>
          <p:nvPr/>
        </p:nvSpPr>
        <p:spPr>
          <a:xfrm>
            <a:off x="9116008" y="4553339"/>
            <a:ext cx="2593909" cy="2146041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53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78D477E-CE8F-2B4B-9C80-D964C20E07B7}"/>
              </a:ext>
            </a:extLst>
          </p:cNvPr>
          <p:cNvSpPr txBox="1"/>
          <p:nvPr/>
        </p:nvSpPr>
        <p:spPr>
          <a:xfrm>
            <a:off x="2612571" y="-74645"/>
            <a:ext cx="67273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/>
              <a:t>               TECHNOLOGIES USED</a:t>
            </a:r>
            <a:endParaRPr lang="en-IN" sz="4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F1B23-02FE-2E43-DDF6-76BF27E052D5}"/>
              </a:ext>
            </a:extLst>
          </p:cNvPr>
          <p:cNvSpPr txBox="1"/>
          <p:nvPr/>
        </p:nvSpPr>
        <p:spPr>
          <a:xfrm>
            <a:off x="886408" y="1723645"/>
            <a:ext cx="350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highlight>
                  <a:srgbClr val="FFFFFF"/>
                </a:highlight>
              </a:rPr>
              <a:t>FRONT END</a:t>
            </a:r>
            <a:endParaRPr lang="en-IN" sz="3600" dirty="0">
              <a:highlight>
                <a:srgbClr val="FFFFF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A3794D-B177-4F3D-67F1-71E6ABACE99D}"/>
              </a:ext>
            </a:extLst>
          </p:cNvPr>
          <p:cNvSpPr txBox="1"/>
          <p:nvPr/>
        </p:nvSpPr>
        <p:spPr>
          <a:xfrm>
            <a:off x="886408" y="2649894"/>
            <a:ext cx="108048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 </a:t>
            </a:r>
            <a:r>
              <a:rPr lang="en-US" sz="2400" dirty="0"/>
              <a:t>HTML              :   </a:t>
            </a:r>
            <a:r>
              <a:rPr lang="en-US" sz="2400" dirty="0">
                <a:latin typeface="Frutiger"/>
              </a:rPr>
              <a:t>Create web page and tells the browser to display them</a:t>
            </a:r>
          </a:p>
          <a:p>
            <a:pPr algn="l"/>
            <a:endParaRPr lang="en-US" sz="2400" dirty="0"/>
          </a:p>
          <a:p>
            <a:pPr algn="l"/>
            <a:r>
              <a:rPr lang="en-US" sz="2400"/>
              <a:t>CSS                    :  </a:t>
            </a:r>
            <a:r>
              <a:rPr lang="en-US" sz="2400" dirty="0">
                <a:latin typeface="Frutiger"/>
              </a:rPr>
              <a:t>Add style to web page </a:t>
            </a:r>
          </a:p>
          <a:p>
            <a:pPr algn="l"/>
            <a:endParaRPr lang="en-US" sz="2400" dirty="0">
              <a:highlight>
                <a:srgbClr val="FFFFFF"/>
              </a:highlight>
            </a:endParaRPr>
          </a:p>
          <a:p>
            <a:pPr algn="l"/>
            <a:r>
              <a:rPr lang="en-US" sz="2400" dirty="0"/>
              <a:t>TYPESCRIPT  :  </a:t>
            </a:r>
            <a:r>
              <a:rPr lang="en-US" sz="2400" dirty="0">
                <a:latin typeface="Frutiger"/>
              </a:rPr>
              <a:t>Extends java script and enhances the developer experience</a:t>
            </a:r>
          </a:p>
          <a:p>
            <a:pPr algn="l"/>
            <a:endParaRPr lang="en-US" sz="2400" dirty="0">
              <a:highlight>
                <a:srgbClr val="FFFFFF"/>
              </a:highlight>
            </a:endParaRPr>
          </a:p>
          <a:p>
            <a:pPr algn="l"/>
            <a:r>
              <a:rPr lang="en-US" sz="2400" dirty="0"/>
              <a:t>ANGULAR      :  </a:t>
            </a:r>
            <a:r>
              <a:rPr lang="en-US" sz="2400" dirty="0">
                <a:latin typeface="Frutiger" panose="020B0500000000000000"/>
              </a:rPr>
              <a:t>Refer the component which template was rendered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JAVASCRIPT   :  </a:t>
            </a:r>
            <a:r>
              <a:rPr lang="en-US" sz="2400" dirty="0">
                <a:latin typeface="Frutiger" panose="020B0500000000000000"/>
              </a:rPr>
              <a:t>Java script make web pages dynamic</a:t>
            </a:r>
            <a:endParaRPr lang="en-IN" sz="2400" dirty="0">
              <a:latin typeface="Frutiger" panose="020B050000000000000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08EFB5-672C-FA0F-C072-D5493540FCD7}"/>
              </a:ext>
            </a:extLst>
          </p:cNvPr>
          <p:cNvSpPr txBox="1"/>
          <p:nvPr/>
        </p:nvSpPr>
        <p:spPr>
          <a:xfrm>
            <a:off x="2799183" y="2369976"/>
            <a:ext cx="870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 .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F8E3FF-3576-8BD4-280E-6FEF51D957C2}"/>
              </a:ext>
            </a:extLst>
          </p:cNvPr>
          <p:cNvSpPr txBox="1"/>
          <p:nvPr/>
        </p:nvSpPr>
        <p:spPr>
          <a:xfrm rot="10800000" flipV="1">
            <a:off x="3202914" y="3818507"/>
            <a:ext cx="802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6" name="Freeform 3">
            <a:extLst>
              <a:ext uri="{FF2B5EF4-FFF2-40B4-BE49-F238E27FC236}">
                <a16:creationId xmlns:a16="http://schemas.microsoft.com/office/drawing/2014/main" id="{051AF23A-1B52-FD57-771E-66D5F5CA1F7F}"/>
              </a:ext>
            </a:extLst>
          </p:cNvPr>
          <p:cNvSpPr/>
          <p:nvPr/>
        </p:nvSpPr>
        <p:spPr>
          <a:xfrm>
            <a:off x="9927771" y="634482"/>
            <a:ext cx="1782146" cy="1537910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88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78D477E-CE8F-2B4B-9C80-D964C20E07B7}"/>
              </a:ext>
            </a:extLst>
          </p:cNvPr>
          <p:cNvSpPr txBox="1"/>
          <p:nvPr/>
        </p:nvSpPr>
        <p:spPr>
          <a:xfrm>
            <a:off x="2612571" y="-74645"/>
            <a:ext cx="67273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/>
              <a:t>               TECHNOLOGIES USED</a:t>
            </a:r>
            <a:endParaRPr lang="en-IN" sz="4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F1B23-02FE-2E43-DDF6-76BF27E052D5}"/>
              </a:ext>
            </a:extLst>
          </p:cNvPr>
          <p:cNvSpPr txBox="1"/>
          <p:nvPr/>
        </p:nvSpPr>
        <p:spPr>
          <a:xfrm>
            <a:off x="886408" y="1658904"/>
            <a:ext cx="350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highlight>
                  <a:srgbClr val="FFFFFF"/>
                </a:highlight>
              </a:rPr>
              <a:t>BACK END</a:t>
            </a:r>
            <a:endParaRPr lang="en-IN" sz="3600" dirty="0">
              <a:highlight>
                <a:srgbClr val="FFFFF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A3794D-B177-4F3D-67F1-71E6ABACE99D}"/>
              </a:ext>
            </a:extLst>
          </p:cNvPr>
          <p:cNvSpPr txBox="1"/>
          <p:nvPr/>
        </p:nvSpPr>
        <p:spPr>
          <a:xfrm>
            <a:off x="182880" y="2592233"/>
            <a:ext cx="118052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 </a:t>
            </a:r>
            <a:r>
              <a:rPr lang="en-US" sz="2000" dirty="0"/>
              <a:t>JAVA                         :  </a:t>
            </a:r>
            <a:r>
              <a:rPr lang="en-US" sz="2400" b="0" i="0" dirty="0">
                <a:effectLst/>
                <a:latin typeface="Frutiger"/>
              </a:rPr>
              <a:t>Java is a widely-used programming language for web </a:t>
            </a:r>
            <a:r>
              <a:rPr lang="en-US" sz="2400" b="0" i="0" dirty="0">
                <a:effectLst/>
              </a:rPr>
              <a:t>application</a:t>
            </a:r>
            <a:r>
              <a:rPr lang="en-US" sz="2400" b="0" i="0" dirty="0">
                <a:effectLst/>
                <a:latin typeface="Frutiger"/>
              </a:rPr>
              <a:t> </a:t>
            </a:r>
            <a:endParaRPr lang="en-US" sz="2400" dirty="0">
              <a:latin typeface="Frutiger"/>
            </a:endParaRPr>
          </a:p>
          <a:p>
            <a:pPr algn="l"/>
            <a:endParaRPr lang="en-US" sz="2400" dirty="0"/>
          </a:p>
          <a:p>
            <a:pPr algn="l"/>
            <a:r>
              <a:rPr lang="en-US" sz="2000" dirty="0"/>
              <a:t>SPRING BOOT         </a:t>
            </a:r>
          </a:p>
          <a:p>
            <a:pPr algn="l"/>
            <a:r>
              <a:rPr lang="en-US" sz="2000" dirty="0"/>
              <a:t>APPLICATION        :  </a:t>
            </a:r>
            <a:r>
              <a:rPr lang="en-US" sz="2400" b="0" i="0" dirty="0">
                <a:effectLst/>
                <a:latin typeface="Frutiger"/>
              </a:rPr>
              <a:t>Spring Boot helps developers create applications that just run. </a:t>
            </a:r>
            <a:endParaRPr lang="en-US" sz="2400" dirty="0">
              <a:latin typeface="Frutiger"/>
            </a:endParaRP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MONGODB              : </a:t>
            </a:r>
            <a:r>
              <a:rPr lang="en-US" sz="2400" b="0" i="0" dirty="0">
                <a:effectLst/>
                <a:latin typeface="Frutiger" panose="020B0500000000000000"/>
              </a:rPr>
              <a:t>MongoDB is a document database </a:t>
            </a:r>
            <a:r>
              <a:rPr lang="en-US" sz="2400" dirty="0">
                <a:latin typeface="Frutiger" panose="020B0500000000000000"/>
              </a:rPr>
              <a:t>for </a:t>
            </a:r>
            <a:r>
              <a:rPr lang="en-US" sz="2400" b="0" i="0" dirty="0">
                <a:effectLst/>
                <a:latin typeface="Frutiger" panose="020B0500000000000000"/>
              </a:rPr>
              <a:t>scalable internet </a:t>
            </a:r>
            <a:r>
              <a:rPr lang="en-US" sz="2400" b="0" i="0" dirty="0">
                <a:effectLst/>
              </a:rPr>
              <a:t>applications. 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MY SQL                     :</a:t>
            </a:r>
            <a:r>
              <a:rPr lang="en-US" sz="2400" b="0" i="0" dirty="0">
                <a:effectLst/>
                <a:latin typeface="Frutiger" panose="020B0500000000000000"/>
              </a:rPr>
              <a:t>MySQL is a relational database management system</a:t>
            </a:r>
            <a:endParaRPr lang="en-US" sz="2400" dirty="0">
              <a:latin typeface="Frutiger" panose="020B0500000000000000"/>
            </a:endParaRPr>
          </a:p>
          <a:p>
            <a:pPr algn="l"/>
            <a:endParaRPr lang="en-US" sz="2000" dirty="0"/>
          </a:p>
          <a:p>
            <a:pPr algn="l"/>
            <a:endParaRPr lang="en-IN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08EFB5-672C-FA0F-C072-D5493540FCD7}"/>
              </a:ext>
            </a:extLst>
          </p:cNvPr>
          <p:cNvSpPr txBox="1"/>
          <p:nvPr/>
        </p:nvSpPr>
        <p:spPr>
          <a:xfrm>
            <a:off x="2799183" y="2369976"/>
            <a:ext cx="870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 .a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F8E3FF-3576-8BD4-280E-6FEF51D957C2}"/>
              </a:ext>
            </a:extLst>
          </p:cNvPr>
          <p:cNvSpPr txBox="1"/>
          <p:nvPr/>
        </p:nvSpPr>
        <p:spPr>
          <a:xfrm rot="10800000" flipV="1">
            <a:off x="1045028" y="3429000"/>
            <a:ext cx="802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</a:t>
            </a:r>
            <a:endParaRPr lang="en-IN" dirty="0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A0DAD2BA-08C4-2D3E-8E52-6AF4AF906633}"/>
              </a:ext>
            </a:extLst>
          </p:cNvPr>
          <p:cNvSpPr/>
          <p:nvPr/>
        </p:nvSpPr>
        <p:spPr>
          <a:xfrm>
            <a:off x="9797143" y="410548"/>
            <a:ext cx="1912774" cy="1761844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39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498295-DBA7-A10D-81E7-5A664A6514CA}"/>
              </a:ext>
            </a:extLst>
          </p:cNvPr>
          <p:cNvSpPr txBox="1"/>
          <p:nvPr/>
        </p:nvSpPr>
        <p:spPr>
          <a:xfrm>
            <a:off x="1924215" y="278295"/>
            <a:ext cx="7844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000" dirty="0"/>
              <a:t>   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6009C-2734-1F02-88CD-5742A3FA4BAB}"/>
              </a:ext>
            </a:extLst>
          </p:cNvPr>
          <p:cNvSpPr txBox="1"/>
          <p:nvPr/>
        </p:nvSpPr>
        <p:spPr>
          <a:xfrm>
            <a:off x="3617843" y="2802701"/>
            <a:ext cx="6027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/>
              <a:t>PROJECT FLOW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412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498295-DBA7-A10D-81E7-5A664A6514CA}"/>
              </a:ext>
            </a:extLst>
          </p:cNvPr>
          <p:cNvSpPr txBox="1"/>
          <p:nvPr/>
        </p:nvSpPr>
        <p:spPr>
          <a:xfrm>
            <a:off x="1924215" y="278295"/>
            <a:ext cx="7844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000" dirty="0"/>
              <a:t>   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5201E-69AD-529F-18FD-7C423E1E23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61574" y="803530"/>
            <a:ext cx="5283320" cy="52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0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2039</TotalTime>
  <Words>364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Avenir Next LT Pro</vt:lpstr>
      <vt:lpstr>Calibri</vt:lpstr>
      <vt:lpstr>Calisto MT</vt:lpstr>
      <vt:lpstr>Courier New</vt:lpstr>
      <vt:lpstr>Frutiger</vt:lpstr>
      <vt:lpstr>Google Sans</vt:lpstr>
      <vt:lpstr>Kunstler Script</vt:lpstr>
      <vt:lpstr>Office Theme</vt:lpstr>
      <vt:lpstr>PowerPoint Presentation</vt:lpstr>
      <vt:lpstr>Project proposal by</vt:lpstr>
      <vt:lpstr>Contents</vt:lpstr>
      <vt:lpstr>Introduction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BIBLIOGRAPHY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sharanya kumaresan</dc:creator>
  <cp:lastModifiedBy>sharanya kumaresan</cp:lastModifiedBy>
  <cp:revision>34</cp:revision>
  <dcterms:created xsi:type="dcterms:W3CDTF">2023-12-29T06:15:41Z</dcterms:created>
  <dcterms:modified xsi:type="dcterms:W3CDTF">2024-01-09T05:22:09Z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